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DM Sans Semi Bold"/>
      <p:regular r:id="rId17"/>
    </p:embeddedFont>
    <p:embeddedFont>
      <p:font typeface="DM Sans Semi Bold"/>
      <p:regular r:id="rId18"/>
    </p:embeddedFont>
    <p:embeddedFont>
      <p:font typeface="DM Sans Semi Bold"/>
      <p:regular r:id="rId19"/>
    </p:embeddedFont>
    <p:embeddedFont>
      <p:font typeface="DM Sans Semi Bold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slideLayout" Target="../slideLayouts/slideLayout7.xml"/><Relationship Id="rId1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2433042"/>
            <a:ext cx="1678067" cy="426244"/>
          </a:xfrm>
          <a:prstGeom prst="roundRect">
            <a:avLst>
              <a:gd name="adj" fmla="val 38315"/>
            </a:avLst>
          </a:prstGeom>
          <a:solidFill>
            <a:srgbClr val="FFCCD1"/>
          </a:solidFill>
          <a:ln/>
        </p:spPr>
      </p:sp>
      <p:sp>
        <p:nvSpPr>
          <p:cNvPr id="4" name="Text 1"/>
          <p:cNvSpPr/>
          <p:nvPr/>
        </p:nvSpPr>
        <p:spPr>
          <a:xfrm>
            <a:off x="929878" y="2501027"/>
            <a:ext cx="140589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ANALYTICS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295001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470773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Analyzing 3,900 customer transactions to uncover spending patterns, preferences, and strategic opportunities across product categories and customer segments.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05332" y="636865"/>
            <a:ext cx="6083379" cy="554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Strategic Recommendations</a:t>
            </a:r>
            <a:endParaRPr lang="en-US" sz="3450" dirty="0"/>
          </a:p>
        </p:txBody>
      </p:sp>
      <p:sp>
        <p:nvSpPr>
          <p:cNvPr id="3" name="Shape 1"/>
          <p:cNvSpPr/>
          <p:nvPr/>
        </p:nvSpPr>
        <p:spPr>
          <a:xfrm>
            <a:off x="1705332" y="1545908"/>
            <a:ext cx="11219736" cy="1067514"/>
          </a:xfrm>
          <a:prstGeom prst="roundRect">
            <a:avLst>
              <a:gd name="adj" fmla="val 14955"/>
            </a:avLst>
          </a:prstGeom>
          <a:solidFill>
            <a:srgbClr val="FFFFFF"/>
          </a:solidFill>
          <a:ln w="2286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16510" dir="2700000">
              <a:srgbClr val="e5b2b7">
                <a:alpha val="100000"/>
              </a:srgbClr>
            </a:outerShdw>
          </a:effectLst>
        </p:spPr>
      </p:sp>
      <p:sp>
        <p:nvSpPr>
          <p:cNvPr id="4" name="Shape 2"/>
          <p:cNvSpPr/>
          <p:nvPr/>
        </p:nvSpPr>
        <p:spPr>
          <a:xfrm>
            <a:off x="1728192" y="1568768"/>
            <a:ext cx="709493" cy="1021794"/>
          </a:xfrm>
          <a:prstGeom prst="roundRect">
            <a:avLst>
              <a:gd name="adj" fmla="val 18636"/>
            </a:avLst>
          </a:prstGeom>
          <a:solidFill>
            <a:srgbClr val="FFCCD1"/>
          </a:solidFill>
          <a:ln/>
          <a:effectLst>
            <a:outerShdw sx="100000" sy="100000" kx="0" ky="0" algn="bl" rotWithShape="0" blurRad="0" dist="16510" dir="2700000">
              <a:srgbClr val="e5b2b7">
                <a:alpha val="100000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1946077" y="1913334"/>
            <a:ext cx="265986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2614970" y="1746052"/>
            <a:ext cx="2217301" cy="27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Boost Subscriptions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2614970" y="2129433"/>
            <a:ext cx="10109954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for subscribers to convert the 73% non-subscriber base, especially targeting repeat buyers</a:t>
            </a:r>
            <a:endParaRPr lang="en-US" sz="1350" dirty="0"/>
          </a:p>
        </p:txBody>
      </p:sp>
      <p:sp>
        <p:nvSpPr>
          <p:cNvPr id="8" name="Shape 6"/>
          <p:cNvSpPr/>
          <p:nvPr/>
        </p:nvSpPr>
        <p:spPr>
          <a:xfrm>
            <a:off x="1705332" y="2790706"/>
            <a:ext cx="11219736" cy="1067514"/>
          </a:xfrm>
          <a:prstGeom prst="roundRect">
            <a:avLst>
              <a:gd name="adj" fmla="val 14955"/>
            </a:avLst>
          </a:prstGeom>
          <a:solidFill>
            <a:srgbClr val="FFFFFF"/>
          </a:solidFill>
          <a:ln w="2286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16510" dir="2700000">
              <a:srgbClr val="e5b2b7">
                <a:alpha val="100000"/>
              </a:srgbClr>
            </a:outerShdw>
          </a:effectLst>
        </p:spPr>
      </p:sp>
      <p:sp>
        <p:nvSpPr>
          <p:cNvPr id="9" name="Shape 7"/>
          <p:cNvSpPr/>
          <p:nvPr/>
        </p:nvSpPr>
        <p:spPr>
          <a:xfrm>
            <a:off x="1728192" y="2813566"/>
            <a:ext cx="709493" cy="1021794"/>
          </a:xfrm>
          <a:prstGeom prst="roundRect">
            <a:avLst>
              <a:gd name="adj" fmla="val 18636"/>
            </a:avLst>
          </a:prstGeom>
          <a:solidFill>
            <a:srgbClr val="FFCCD1"/>
          </a:solidFill>
          <a:ln/>
          <a:effectLst>
            <a:outerShdw sx="100000" sy="100000" kx="0" ky="0" algn="bl" rotWithShape="0" blurRad="0" dist="16510" dir="2700000">
              <a:srgbClr val="e5b2b7">
                <a:alpha val="100000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1946077" y="3158133"/>
            <a:ext cx="265986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2614970" y="2990850"/>
            <a:ext cx="2948702" cy="27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Customer Loyalty Programs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2614970" y="3374231"/>
            <a:ext cx="10109954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accelerate movement from Returning to Loyal segment</a:t>
            </a:r>
            <a:endParaRPr lang="en-US" sz="1350" dirty="0"/>
          </a:p>
        </p:txBody>
      </p:sp>
      <p:sp>
        <p:nvSpPr>
          <p:cNvPr id="13" name="Shape 11"/>
          <p:cNvSpPr/>
          <p:nvPr/>
        </p:nvSpPr>
        <p:spPr>
          <a:xfrm>
            <a:off x="1705332" y="4035504"/>
            <a:ext cx="11219736" cy="1067514"/>
          </a:xfrm>
          <a:prstGeom prst="roundRect">
            <a:avLst>
              <a:gd name="adj" fmla="val 14955"/>
            </a:avLst>
          </a:prstGeom>
          <a:solidFill>
            <a:srgbClr val="FFFFFF"/>
          </a:solidFill>
          <a:ln w="2286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16510" dir="2700000">
              <a:srgbClr val="e5b2b7">
                <a:alpha val="100000"/>
              </a:srgbClr>
            </a:outerShdw>
          </a:effectLst>
        </p:spPr>
      </p:sp>
      <p:sp>
        <p:nvSpPr>
          <p:cNvPr id="14" name="Shape 12"/>
          <p:cNvSpPr/>
          <p:nvPr/>
        </p:nvSpPr>
        <p:spPr>
          <a:xfrm>
            <a:off x="1728192" y="4058364"/>
            <a:ext cx="709493" cy="1021794"/>
          </a:xfrm>
          <a:prstGeom prst="roundRect">
            <a:avLst>
              <a:gd name="adj" fmla="val 18636"/>
            </a:avLst>
          </a:prstGeom>
          <a:solidFill>
            <a:srgbClr val="FFCCD1"/>
          </a:solidFill>
          <a:ln/>
          <a:effectLst>
            <a:outerShdw sx="100000" sy="100000" kx="0" ky="0" algn="bl" rotWithShape="0" blurRad="0" dist="16510" dir="2700000">
              <a:srgbClr val="e5b2b7">
                <a:alpha val="100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1946077" y="4402931"/>
            <a:ext cx="265986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050" dirty="0"/>
          </a:p>
        </p:txBody>
      </p:sp>
      <p:sp>
        <p:nvSpPr>
          <p:cNvPr id="16" name="Text 14"/>
          <p:cNvSpPr/>
          <p:nvPr/>
        </p:nvSpPr>
        <p:spPr>
          <a:xfrm>
            <a:off x="2614970" y="4235648"/>
            <a:ext cx="2448044" cy="27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Review Discount Policy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2614970" y="4619030"/>
            <a:ext cx="10109954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Balance promotional sales boosts with margin control, especially for discount-dependent products</a:t>
            </a:r>
            <a:endParaRPr lang="en-US" sz="1350" dirty="0"/>
          </a:p>
        </p:txBody>
      </p:sp>
      <p:sp>
        <p:nvSpPr>
          <p:cNvPr id="18" name="Shape 16"/>
          <p:cNvSpPr/>
          <p:nvPr/>
        </p:nvSpPr>
        <p:spPr>
          <a:xfrm>
            <a:off x="1705332" y="5280303"/>
            <a:ext cx="11219736" cy="1067514"/>
          </a:xfrm>
          <a:prstGeom prst="roundRect">
            <a:avLst>
              <a:gd name="adj" fmla="val 14955"/>
            </a:avLst>
          </a:prstGeom>
          <a:solidFill>
            <a:srgbClr val="FFFFFF"/>
          </a:solidFill>
          <a:ln w="2286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16510" dir="2700000">
              <a:srgbClr val="e5b2b7">
                <a:alpha val="100000"/>
              </a:srgbClr>
            </a:outerShdw>
          </a:effectLst>
        </p:spPr>
      </p:sp>
      <p:sp>
        <p:nvSpPr>
          <p:cNvPr id="19" name="Shape 17"/>
          <p:cNvSpPr/>
          <p:nvPr/>
        </p:nvSpPr>
        <p:spPr>
          <a:xfrm>
            <a:off x="1728192" y="5303163"/>
            <a:ext cx="709493" cy="1021794"/>
          </a:xfrm>
          <a:prstGeom prst="roundRect">
            <a:avLst>
              <a:gd name="adj" fmla="val 18636"/>
            </a:avLst>
          </a:prstGeom>
          <a:solidFill>
            <a:srgbClr val="FFCCD1"/>
          </a:solidFill>
          <a:ln/>
          <a:effectLst>
            <a:outerShdw sx="100000" sy="100000" kx="0" ky="0" algn="bl" rotWithShape="0" blurRad="0" dist="16510" dir="2700000">
              <a:srgbClr val="e5b2b7">
                <a:alpha val="100000"/>
              </a:srgbClr>
            </a:outerShdw>
          </a:effectLst>
        </p:spPr>
      </p:sp>
      <p:sp>
        <p:nvSpPr>
          <p:cNvPr id="20" name="Text 18"/>
          <p:cNvSpPr/>
          <p:nvPr/>
        </p:nvSpPr>
        <p:spPr>
          <a:xfrm>
            <a:off x="1946077" y="5647730"/>
            <a:ext cx="265986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4</a:t>
            </a:r>
            <a:endParaRPr lang="en-US" sz="2050" dirty="0"/>
          </a:p>
        </p:txBody>
      </p:sp>
      <p:sp>
        <p:nvSpPr>
          <p:cNvPr id="21" name="Text 19"/>
          <p:cNvSpPr/>
          <p:nvPr/>
        </p:nvSpPr>
        <p:spPr>
          <a:xfrm>
            <a:off x="2614970" y="5480447"/>
            <a:ext cx="2217301" cy="27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Product Positioning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2614970" y="5863828"/>
            <a:ext cx="10109954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items (Gloves, Sandals, Boots) and best-sellers in marketing campaigns</a:t>
            </a:r>
            <a:endParaRPr lang="en-US" sz="1350" dirty="0"/>
          </a:p>
        </p:txBody>
      </p:sp>
      <p:sp>
        <p:nvSpPr>
          <p:cNvPr id="23" name="Shape 21"/>
          <p:cNvSpPr/>
          <p:nvPr/>
        </p:nvSpPr>
        <p:spPr>
          <a:xfrm>
            <a:off x="1705332" y="6525101"/>
            <a:ext cx="11219736" cy="1067514"/>
          </a:xfrm>
          <a:prstGeom prst="roundRect">
            <a:avLst>
              <a:gd name="adj" fmla="val 14955"/>
            </a:avLst>
          </a:prstGeom>
          <a:solidFill>
            <a:srgbClr val="FFFFFF"/>
          </a:solidFill>
          <a:ln w="2286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16510" dir="2700000">
              <a:srgbClr val="e5b2b7">
                <a:alpha val="100000"/>
              </a:srgbClr>
            </a:outerShdw>
          </a:effectLst>
        </p:spPr>
      </p:sp>
      <p:sp>
        <p:nvSpPr>
          <p:cNvPr id="24" name="Shape 22"/>
          <p:cNvSpPr/>
          <p:nvPr/>
        </p:nvSpPr>
        <p:spPr>
          <a:xfrm>
            <a:off x="1728192" y="6547961"/>
            <a:ext cx="709493" cy="1021794"/>
          </a:xfrm>
          <a:prstGeom prst="roundRect">
            <a:avLst>
              <a:gd name="adj" fmla="val 18636"/>
            </a:avLst>
          </a:prstGeom>
          <a:solidFill>
            <a:srgbClr val="FFCCD1"/>
          </a:solidFill>
          <a:ln/>
          <a:effectLst>
            <a:outerShdw sx="100000" sy="100000" kx="0" ky="0" algn="bl" rotWithShape="0" blurRad="0" dist="16510" dir="2700000">
              <a:srgbClr val="e5b2b7">
                <a:alpha val="100000"/>
              </a:srgbClr>
            </a:outerShdw>
          </a:effectLst>
        </p:spPr>
      </p:sp>
      <p:sp>
        <p:nvSpPr>
          <p:cNvPr id="25" name="Text 23"/>
          <p:cNvSpPr/>
          <p:nvPr/>
        </p:nvSpPr>
        <p:spPr>
          <a:xfrm>
            <a:off x="1946077" y="6892528"/>
            <a:ext cx="265986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5</a:t>
            </a:r>
            <a:endParaRPr lang="en-US" sz="2050" dirty="0"/>
          </a:p>
        </p:txBody>
      </p:sp>
      <p:sp>
        <p:nvSpPr>
          <p:cNvPr id="26" name="Text 24"/>
          <p:cNvSpPr/>
          <p:nvPr/>
        </p:nvSpPr>
        <p:spPr>
          <a:xfrm>
            <a:off x="2614970" y="6725245"/>
            <a:ext cx="2217301" cy="27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Targeted Marketing</a:t>
            </a:r>
            <a:endParaRPr lang="en-US" sz="1700" dirty="0"/>
          </a:p>
        </p:txBody>
      </p:sp>
      <p:sp>
        <p:nvSpPr>
          <p:cNvPr id="27" name="Text 25"/>
          <p:cNvSpPr/>
          <p:nvPr/>
        </p:nvSpPr>
        <p:spPr>
          <a:xfrm>
            <a:off x="2614970" y="7108627"/>
            <a:ext cx="10109954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efforts on Young Adult demographic and express-shipping users who demonstrate higher value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4728" y="850702"/>
            <a:ext cx="4891564" cy="611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Dataset Overview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84728" y="1853327"/>
            <a:ext cx="2428399" cy="645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50"/>
              </a:lnSpc>
              <a:buNone/>
            </a:pPr>
            <a:r>
              <a:rPr lang="en-US" sz="50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3,900</a:t>
            </a:r>
            <a:endParaRPr lang="en-US" sz="5050" dirty="0"/>
          </a:p>
        </p:txBody>
      </p:sp>
      <p:sp>
        <p:nvSpPr>
          <p:cNvPr id="5" name="Text 2"/>
          <p:cNvSpPr/>
          <p:nvPr/>
        </p:nvSpPr>
        <p:spPr>
          <a:xfrm>
            <a:off x="684728" y="2743438"/>
            <a:ext cx="2428399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Total Purchases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84728" y="3166467"/>
            <a:ext cx="2428399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Transactions analyzed across all categories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3357682" y="1853327"/>
            <a:ext cx="2428518" cy="645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50"/>
              </a:lnSpc>
              <a:buNone/>
            </a:pPr>
            <a:r>
              <a:rPr lang="en-US" sz="50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18</a:t>
            </a:r>
            <a:endParaRPr lang="en-US" sz="5050" dirty="0"/>
          </a:p>
        </p:txBody>
      </p:sp>
      <p:sp>
        <p:nvSpPr>
          <p:cNvPr id="8" name="Text 5"/>
          <p:cNvSpPr/>
          <p:nvPr/>
        </p:nvSpPr>
        <p:spPr>
          <a:xfrm>
            <a:off x="3357682" y="2743438"/>
            <a:ext cx="2428518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 Features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3357682" y="3166467"/>
            <a:ext cx="2428518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customer and purchase attributes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030754" y="1853327"/>
            <a:ext cx="2428518" cy="645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50"/>
              </a:lnSpc>
              <a:buNone/>
            </a:pPr>
            <a:r>
              <a:rPr lang="en-US" sz="50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50</a:t>
            </a:r>
            <a:endParaRPr lang="en-US" sz="5050" dirty="0"/>
          </a:p>
        </p:txBody>
      </p:sp>
      <p:sp>
        <p:nvSpPr>
          <p:cNvPr id="11" name="Text 8"/>
          <p:cNvSpPr/>
          <p:nvPr/>
        </p:nvSpPr>
        <p:spPr>
          <a:xfrm>
            <a:off x="6030754" y="2743438"/>
            <a:ext cx="2428518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Locations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030754" y="3166467"/>
            <a:ext cx="2428518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Geographic diversity in customer base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3357682" y="4281249"/>
            <a:ext cx="2428518" cy="645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50"/>
              </a:lnSpc>
              <a:buNone/>
            </a:pPr>
            <a:r>
              <a:rPr lang="en-US" sz="50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$59.76</a:t>
            </a:r>
            <a:endParaRPr lang="en-US" sz="5050" dirty="0"/>
          </a:p>
        </p:txBody>
      </p:sp>
      <p:sp>
        <p:nvSpPr>
          <p:cNvPr id="14" name="Text 11"/>
          <p:cNvSpPr/>
          <p:nvPr/>
        </p:nvSpPr>
        <p:spPr>
          <a:xfrm>
            <a:off x="3357682" y="5171361"/>
            <a:ext cx="2428518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Avg Purchase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3357682" y="5594390"/>
            <a:ext cx="2428518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Mean transaction value across all customers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684728" y="6440210"/>
            <a:ext cx="7774543" cy="938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features include customer demographics, purchase details, shopping behavior metrics, and product information. Only 37 missing values found in Review Rating column.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3142"/>
            <a:ext cx="77273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 Preparation &amp; Cleaning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40593"/>
            <a:ext cx="4196358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014901"/>
            <a:ext cx="36993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50531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using pandas, examined structure with df.info() and summary statistics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16962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962" y="2840593"/>
            <a:ext cx="4196358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16962" y="3014901"/>
            <a:ext cx="30097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16962" y="350531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37 missing Review Rating values using median rating per product category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9640133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2840593"/>
            <a:ext cx="4196358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40133" y="3014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40133" y="350531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age_group bins and purchase_frequency_days columns for deeper analysis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04</a:t>
            </a:r>
            <a:endParaRPr lang="en-US" sz="17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23165"/>
            <a:ext cx="6407944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93790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 Optimization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93790" y="601063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Standardized columns to snake case, removed redundant promo_code_used field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05</a:t>
            </a:r>
            <a:endParaRPr lang="en-US" sz="1750" dirty="0"/>
          </a:p>
        </p:txBody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8548" y="5323165"/>
            <a:ext cx="6407944" cy="3048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428548" y="5520214"/>
            <a:ext cx="28728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7428548" y="601063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to PostgreSQL and loaded cleaned data for SQL business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75958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Revenue Insights by Gender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38563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D0008"/>
          </a:solidFill>
          <a:ln/>
        </p:spPr>
      </p:sp>
      <p:sp>
        <p:nvSpPr>
          <p:cNvPr id="5" name="Text 2"/>
          <p:cNvSpPr/>
          <p:nvPr/>
        </p:nvSpPr>
        <p:spPr>
          <a:xfrm>
            <a:off x="4026337" y="6541651"/>
            <a:ext cx="49339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FF122B"/>
          </a:solidFill>
          <a:ln/>
        </p:spPr>
      </p:sp>
      <p:sp>
        <p:nvSpPr>
          <p:cNvPr id="7" name="Text 4"/>
          <p:cNvSpPr/>
          <p:nvPr/>
        </p:nvSpPr>
        <p:spPr>
          <a:xfrm>
            <a:off x="4959906" y="6541651"/>
            <a:ext cx="74997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42182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Male Customers Drive Revenue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 customers generate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highlight>
                  <a:srgbClr val="FF2E45"/>
                </a:highlight>
                <a:latin typeface="DM Sans" pitchFamily="34" charset="0"/>
                <a:ea typeface="DM Sans" pitchFamily="34" charset="-122"/>
                <a:cs typeface="DM Sans" pitchFamily="34" charset="-120"/>
              </a:rPr>
              <a:t>68% of total revenue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despite representing 68% of the customer base.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959096" y="4355663"/>
            <a:ext cx="48850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2:1 revenue ratio suggests male customers may have higher purchase frequency or basket sizes.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241" y="615791"/>
            <a:ext cx="5829062" cy="698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Smart Discount Users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2604254" y="3213854"/>
            <a:ext cx="2749153" cy="558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43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839</a:t>
            </a:r>
            <a:endParaRPr lang="en-US" sz="43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2550" y="1817013"/>
            <a:ext cx="3352681" cy="335268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917144" y="5449014"/>
            <a:ext cx="4123373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High-Value Discount Shoppers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82241" y="5932289"/>
            <a:ext cx="6393299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who used discounts but still spent above average purchase amount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276874" y="3213854"/>
            <a:ext cx="2749153" cy="558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43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22%</a:t>
            </a:r>
            <a:endParaRPr lang="en-US" sz="43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5169" y="1817013"/>
            <a:ext cx="3352681" cy="335268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056965" y="5449014"/>
            <a:ext cx="3189089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Discount Adoption Rate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7454860" y="5932289"/>
            <a:ext cx="6393299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Percentage of total customers using promotional discounts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82241" y="6898719"/>
            <a:ext cx="13065919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These savvy shoppers demonstrate that discounts can drive premium purchases. They represent an opportunity to balance promotional strategy with margin protection.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15622" y="452080"/>
            <a:ext cx="5979319" cy="513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Product Performance Analysis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2115622" y="1376720"/>
            <a:ext cx="2055138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Top-Rated Products</a:t>
            </a:r>
            <a:endParaRPr lang="en-US" sz="16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5622" y="1905714"/>
            <a:ext cx="82153" cy="8215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362081" y="1818442"/>
            <a:ext cx="2055138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Gloves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362081" y="2239566"/>
            <a:ext cx="4752499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3.86 average rating</a:t>
            </a:r>
            <a:endParaRPr lang="en-US" sz="12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622" y="2918579"/>
            <a:ext cx="82153" cy="8215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362081" y="2831306"/>
            <a:ext cx="2055138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Sandals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2362081" y="3252430"/>
            <a:ext cx="4752499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3.84 average rating</a:t>
            </a:r>
            <a:endParaRPr lang="en-US" sz="12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622" y="3931444"/>
            <a:ext cx="82153" cy="8215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362081" y="3844171"/>
            <a:ext cx="2055138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Boots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2362081" y="4265295"/>
            <a:ext cx="4752499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3.82 average rating</a:t>
            </a:r>
            <a:endParaRPr lang="en-US" sz="12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5622" y="4944308"/>
            <a:ext cx="82153" cy="8215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362081" y="4857036"/>
            <a:ext cx="2055138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Hat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2362081" y="5278160"/>
            <a:ext cx="4752499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3.80 average rating</a:t>
            </a:r>
            <a:endParaRPr lang="en-US" sz="12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5622" y="5957173"/>
            <a:ext cx="82153" cy="82153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2362081" y="5869900"/>
            <a:ext cx="2055138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Skirt</a:t>
            </a:r>
            <a:endParaRPr lang="en-US" sz="1600" dirty="0"/>
          </a:p>
        </p:txBody>
      </p:sp>
      <p:sp>
        <p:nvSpPr>
          <p:cNvPr id="18" name="Text 11"/>
          <p:cNvSpPr/>
          <p:nvPr/>
        </p:nvSpPr>
        <p:spPr>
          <a:xfrm>
            <a:off x="2362081" y="6291024"/>
            <a:ext cx="4752499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3.78 average rating</a:t>
            </a:r>
            <a:endParaRPr lang="en-US" sz="1250" dirty="0"/>
          </a:p>
        </p:txBody>
      </p:sp>
      <p:sp>
        <p:nvSpPr>
          <p:cNvPr id="19" name="Text 12"/>
          <p:cNvSpPr/>
          <p:nvPr/>
        </p:nvSpPr>
        <p:spPr>
          <a:xfrm>
            <a:off x="7523202" y="1376720"/>
            <a:ext cx="2719864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Discount-Dependent Items</a:t>
            </a: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7523202" y="1900595"/>
            <a:ext cx="4426863" cy="205502"/>
          </a:xfrm>
          <a:prstGeom prst="roundRect">
            <a:avLst>
              <a:gd name="adj" fmla="val 72005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15240" dir="2700000">
              <a:srgbClr val="e5b2b7">
                <a:alpha val="100000"/>
              </a:srgbClr>
            </a:outerShdw>
          </a:effectLst>
        </p:spPr>
      </p:sp>
      <p:pic>
        <p:nvPicPr>
          <p:cNvPr id="2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202" y="1900595"/>
            <a:ext cx="2213372" cy="205502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12073295" y="1900595"/>
            <a:ext cx="448866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50%</a:t>
            </a:r>
            <a:endParaRPr lang="en-US" sz="1600" dirty="0"/>
          </a:p>
        </p:txBody>
      </p:sp>
      <p:sp>
        <p:nvSpPr>
          <p:cNvPr id="23" name="Text 15"/>
          <p:cNvSpPr/>
          <p:nvPr/>
        </p:nvSpPr>
        <p:spPr>
          <a:xfrm>
            <a:off x="7523202" y="2311479"/>
            <a:ext cx="2055138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Hat</a:t>
            </a:r>
            <a:endParaRPr lang="en-US" sz="1600" dirty="0"/>
          </a:p>
        </p:txBody>
      </p:sp>
      <p:sp>
        <p:nvSpPr>
          <p:cNvPr id="24" name="Shape 16"/>
          <p:cNvSpPr/>
          <p:nvPr/>
        </p:nvSpPr>
        <p:spPr>
          <a:xfrm>
            <a:off x="7523202" y="2979182"/>
            <a:ext cx="4141827" cy="205502"/>
          </a:xfrm>
          <a:prstGeom prst="roundRect">
            <a:avLst>
              <a:gd name="adj" fmla="val 72005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15240" dir="2700000">
              <a:srgbClr val="e5b2b7">
                <a:alpha val="100000"/>
              </a:srgbClr>
            </a:outerShdw>
          </a:effectLst>
        </p:spPr>
      </p:sp>
      <p:pic>
        <p:nvPicPr>
          <p:cNvPr id="25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3202" y="2979182"/>
            <a:ext cx="2056805" cy="205502"/>
          </a:xfrm>
          <a:prstGeom prst="rect">
            <a:avLst/>
          </a:prstGeom>
        </p:spPr>
      </p:pic>
      <p:sp>
        <p:nvSpPr>
          <p:cNvPr id="26" name="Text 17"/>
          <p:cNvSpPr/>
          <p:nvPr/>
        </p:nvSpPr>
        <p:spPr>
          <a:xfrm>
            <a:off x="11788259" y="2979182"/>
            <a:ext cx="733901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49.66%</a:t>
            </a:r>
            <a:endParaRPr lang="en-US" sz="1600" dirty="0"/>
          </a:p>
        </p:txBody>
      </p:sp>
      <p:sp>
        <p:nvSpPr>
          <p:cNvPr id="27" name="Text 18"/>
          <p:cNvSpPr/>
          <p:nvPr/>
        </p:nvSpPr>
        <p:spPr>
          <a:xfrm>
            <a:off x="7523202" y="3390067"/>
            <a:ext cx="2055138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Sneakers</a:t>
            </a:r>
            <a:endParaRPr lang="en-US" sz="1600" dirty="0"/>
          </a:p>
        </p:txBody>
      </p:sp>
      <p:sp>
        <p:nvSpPr>
          <p:cNvPr id="28" name="Shape 19"/>
          <p:cNvSpPr/>
          <p:nvPr/>
        </p:nvSpPr>
        <p:spPr>
          <a:xfrm>
            <a:off x="7523202" y="4057769"/>
            <a:ext cx="4150043" cy="205502"/>
          </a:xfrm>
          <a:prstGeom prst="roundRect">
            <a:avLst>
              <a:gd name="adj" fmla="val 72005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15240" dir="2700000">
              <a:srgbClr val="e5b2b7">
                <a:alpha val="100000"/>
              </a:srgbClr>
            </a:outerShdw>
          </a:effectLst>
        </p:spPr>
      </p:sp>
      <p:pic>
        <p:nvPicPr>
          <p:cNvPr id="2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3202" y="4057769"/>
            <a:ext cx="2036326" cy="205502"/>
          </a:xfrm>
          <a:prstGeom prst="rect">
            <a:avLst/>
          </a:prstGeom>
        </p:spPr>
      </p:pic>
      <p:sp>
        <p:nvSpPr>
          <p:cNvPr id="30" name="Text 20"/>
          <p:cNvSpPr/>
          <p:nvPr/>
        </p:nvSpPr>
        <p:spPr>
          <a:xfrm>
            <a:off x="11796474" y="4057769"/>
            <a:ext cx="725686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49.07%</a:t>
            </a:r>
            <a:endParaRPr lang="en-US" sz="1600" dirty="0"/>
          </a:p>
        </p:txBody>
      </p:sp>
      <p:sp>
        <p:nvSpPr>
          <p:cNvPr id="31" name="Text 21"/>
          <p:cNvSpPr/>
          <p:nvPr/>
        </p:nvSpPr>
        <p:spPr>
          <a:xfrm>
            <a:off x="7523202" y="4468654"/>
            <a:ext cx="2055138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Coat</a:t>
            </a:r>
            <a:endParaRPr lang="en-US" sz="1600" dirty="0"/>
          </a:p>
        </p:txBody>
      </p:sp>
      <p:sp>
        <p:nvSpPr>
          <p:cNvPr id="32" name="Shape 22"/>
          <p:cNvSpPr/>
          <p:nvPr/>
        </p:nvSpPr>
        <p:spPr>
          <a:xfrm>
            <a:off x="7523202" y="5136356"/>
            <a:ext cx="4213741" cy="205502"/>
          </a:xfrm>
          <a:prstGeom prst="roundRect">
            <a:avLst>
              <a:gd name="adj" fmla="val 72005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15240" dir="2700000">
              <a:srgbClr val="e5b2b7">
                <a:alpha val="100000"/>
              </a:srgbClr>
            </a:outerShdw>
          </a:effectLst>
        </p:spPr>
      </p:sp>
      <p:pic>
        <p:nvPicPr>
          <p:cNvPr id="33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3202" y="5136356"/>
            <a:ext cx="2029658" cy="205502"/>
          </a:xfrm>
          <a:prstGeom prst="rect">
            <a:avLst/>
          </a:prstGeom>
        </p:spPr>
      </p:pic>
      <p:sp>
        <p:nvSpPr>
          <p:cNvPr id="34" name="Text 23"/>
          <p:cNvSpPr/>
          <p:nvPr/>
        </p:nvSpPr>
        <p:spPr>
          <a:xfrm>
            <a:off x="11860173" y="5136356"/>
            <a:ext cx="661987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48.17%</a:t>
            </a:r>
            <a:endParaRPr lang="en-US" sz="1600" dirty="0"/>
          </a:p>
        </p:txBody>
      </p:sp>
      <p:sp>
        <p:nvSpPr>
          <p:cNvPr id="35" name="Text 24"/>
          <p:cNvSpPr/>
          <p:nvPr/>
        </p:nvSpPr>
        <p:spPr>
          <a:xfrm>
            <a:off x="7523202" y="5547241"/>
            <a:ext cx="2055138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Sweater</a:t>
            </a:r>
            <a:endParaRPr lang="en-US" sz="1600" dirty="0"/>
          </a:p>
        </p:txBody>
      </p:sp>
      <p:sp>
        <p:nvSpPr>
          <p:cNvPr id="36" name="Shape 25"/>
          <p:cNvSpPr/>
          <p:nvPr/>
        </p:nvSpPr>
        <p:spPr>
          <a:xfrm>
            <a:off x="7523202" y="6214943"/>
            <a:ext cx="4188619" cy="205502"/>
          </a:xfrm>
          <a:prstGeom prst="roundRect">
            <a:avLst>
              <a:gd name="adj" fmla="val 72005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15240" dir="2700000">
              <a:srgbClr val="e5b2b7">
                <a:alpha val="100000"/>
              </a:srgbClr>
            </a:outerShdw>
          </a:effectLst>
        </p:spPr>
      </p:sp>
      <p:pic>
        <p:nvPicPr>
          <p:cNvPr id="37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3202" y="6214943"/>
            <a:ext cx="1984058" cy="205502"/>
          </a:xfrm>
          <a:prstGeom prst="rect">
            <a:avLst/>
          </a:prstGeom>
        </p:spPr>
      </p:pic>
      <p:sp>
        <p:nvSpPr>
          <p:cNvPr id="38" name="Text 26"/>
          <p:cNvSpPr/>
          <p:nvPr/>
        </p:nvSpPr>
        <p:spPr>
          <a:xfrm>
            <a:off x="11835051" y="6214943"/>
            <a:ext cx="687110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47.37%</a:t>
            </a:r>
            <a:endParaRPr lang="en-US" sz="1600" dirty="0"/>
          </a:p>
        </p:txBody>
      </p:sp>
      <p:sp>
        <p:nvSpPr>
          <p:cNvPr id="39" name="Text 27"/>
          <p:cNvSpPr/>
          <p:nvPr/>
        </p:nvSpPr>
        <p:spPr>
          <a:xfrm>
            <a:off x="7523202" y="6625828"/>
            <a:ext cx="2055138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Pants</a:t>
            </a:r>
            <a:endParaRPr lang="en-US" sz="1600" dirty="0"/>
          </a:p>
        </p:txBody>
      </p:sp>
      <p:sp>
        <p:nvSpPr>
          <p:cNvPr id="40" name="Text 28"/>
          <p:cNvSpPr/>
          <p:nvPr/>
        </p:nvSpPr>
        <p:spPr>
          <a:xfrm>
            <a:off x="2115622" y="7252454"/>
            <a:ext cx="10399038" cy="526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customers spend $2 more on average ($60.48) compared to Standard shipping ($58.46), suggesting premium service attracts higher-value purchases.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11436" y="548045"/>
            <a:ext cx="5868829" cy="622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Customer Segmentation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3128" y="1569482"/>
            <a:ext cx="2080141" cy="114847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23003" y="2110859"/>
            <a:ext cx="280273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0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402580" y="1768793"/>
            <a:ext cx="1437799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Loyal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5402580" y="2199799"/>
            <a:ext cx="1437799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3,116 customers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5253037" y="2733318"/>
            <a:ext cx="8316039" cy="11430"/>
          </a:xfrm>
          <a:prstGeom prst="roundRect">
            <a:avLst>
              <a:gd name="adj" fmla="val 1569512"/>
            </a:avLst>
          </a:prstGeom>
          <a:solidFill>
            <a:srgbClr val="E5B2B7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998" y="2767727"/>
            <a:ext cx="4160401" cy="114847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023003" y="3166824"/>
            <a:ext cx="280273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0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42710" y="2967038"/>
            <a:ext cx="1336477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Returning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6442710" y="3398044"/>
            <a:ext cx="133647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701 customers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6293168" y="3931563"/>
            <a:ext cx="7275909" cy="11430"/>
          </a:xfrm>
          <a:prstGeom prst="roundRect">
            <a:avLst>
              <a:gd name="adj" fmla="val 1569512"/>
            </a:avLst>
          </a:prstGeom>
          <a:solidFill>
            <a:srgbClr val="E5B2B7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868" y="3965972"/>
            <a:ext cx="6240661" cy="114847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023003" y="4365069"/>
            <a:ext cx="280273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0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482840" y="4165283"/>
            <a:ext cx="1273254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New</a:t>
            </a:r>
            <a:endParaRPr lang="en-US" sz="1950" dirty="0"/>
          </a:p>
        </p:txBody>
      </p:sp>
      <p:sp>
        <p:nvSpPr>
          <p:cNvPr id="16" name="Text 11"/>
          <p:cNvSpPr/>
          <p:nvPr/>
        </p:nvSpPr>
        <p:spPr>
          <a:xfrm>
            <a:off x="7482840" y="4596289"/>
            <a:ext cx="1273254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83 customers</a:t>
            </a:r>
            <a:endParaRPr lang="en-US" sz="1550" dirty="0"/>
          </a:p>
        </p:txBody>
      </p:sp>
      <p:sp>
        <p:nvSpPr>
          <p:cNvPr id="17" name="Text 12"/>
          <p:cNvSpPr/>
          <p:nvPr/>
        </p:nvSpPr>
        <p:spPr>
          <a:xfrm>
            <a:off x="1011436" y="5537954"/>
            <a:ext cx="2491502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Subscription Impact</a:t>
            </a:r>
            <a:endParaRPr lang="en-US" sz="1950" dirty="0"/>
          </a:p>
        </p:txBody>
      </p:sp>
      <p:sp>
        <p:nvSpPr>
          <p:cNvPr id="18" name="Text 13"/>
          <p:cNvSpPr/>
          <p:nvPr/>
        </p:nvSpPr>
        <p:spPr>
          <a:xfrm>
            <a:off x="1011436" y="6048732"/>
            <a:ext cx="6060519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1,053 customers, $59.49 avg spend, $62,645 total revenue</a:t>
            </a:r>
            <a:endParaRPr lang="en-US" sz="1550" dirty="0"/>
          </a:p>
        </p:txBody>
      </p:sp>
      <p:sp>
        <p:nvSpPr>
          <p:cNvPr id="19" name="Text 14"/>
          <p:cNvSpPr/>
          <p:nvPr/>
        </p:nvSpPr>
        <p:spPr>
          <a:xfrm>
            <a:off x="1011436" y="6865739"/>
            <a:ext cx="6060519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Non-subscribers: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2,847 customers, $59.87 avg spend, $170,436 total revenue</a:t>
            </a:r>
            <a:endParaRPr lang="en-US" sz="1550" dirty="0"/>
          </a:p>
        </p:txBody>
      </p:sp>
      <p:sp>
        <p:nvSpPr>
          <p:cNvPr id="20" name="Text 15"/>
          <p:cNvSpPr/>
          <p:nvPr/>
        </p:nvSpPr>
        <p:spPr>
          <a:xfrm>
            <a:off x="7565827" y="5537954"/>
            <a:ext cx="270629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Repeat Buyer Behavior</a:t>
            </a:r>
            <a:endParaRPr lang="en-US" sz="1950" dirty="0"/>
          </a:p>
        </p:txBody>
      </p:sp>
      <p:sp>
        <p:nvSpPr>
          <p:cNvPr id="21" name="Text 16"/>
          <p:cNvSpPr/>
          <p:nvPr/>
        </p:nvSpPr>
        <p:spPr>
          <a:xfrm>
            <a:off x="7565827" y="6048732"/>
            <a:ext cx="6060519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Among customers with 5+ purchases: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A4A4A"/>
                </a:solidFill>
                <a:highlight>
                  <a:srgbClr val="FFC7CD"/>
                </a:highlight>
                <a:latin typeface="DM Sans" pitchFamily="34" charset="0"/>
                <a:ea typeface="DM Sans" pitchFamily="34" charset="-122"/>
                <a:cs typeface="DM Sans" pitchFamily="34" charset="-120"/>
              </a:rPr>
              <a:t>958 are subscribers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while 2,518 are not, suggesting untapped subscription potential.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46578" y="449342"/>
            <a:ext cx="6064687" cy="510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Revenue by Age Demographics</a:t>
            </a:r>
            <a:endParaRPr lang="en-US" sz="3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6578" y="1286947"/>
            <a:ext cx="10337244" cy="578881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46578" y="7259598"/>
            <a:ext cx="10337244" cy="522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Young Adults lead revenue generation, followed closely by Middle-aged customers. Revenue distribution is relatively balanced across age groups, indicating broad market appeal.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5599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Interactive Dashboard Insights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13710"/>
            <a:ext cx="3664744" cy="2047994"/>
          </a:xfrm>
          <a:prstGeom prst="roundRect">
            <a:avLst>
              <a:gd name="adj" fmla="val 9968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20320" dir="2700000">
              <a:srgbClr val="e5b2b7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028224" y="3248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Subscription Gap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38563"/>
            <a:ext cx="31958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Only 27% of customers subscribe, representing significant growth opportunity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3013710"/>
            <a:ext cx="3664863" cy="2047994"/>
          </a:xfrm>
          <a:prstGeom prst="roundRect">
            <a:avLst>
              <a:gd name="adj" fmla="val 9968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20320" dir="2700000">
              <a:srgbClr val="e5b2b7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4919782" y="3248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Category Leaders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782" y="373856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Clothing dominates both revenue and sales volume across all segments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88518"/>
            <a:ext cx="7556421" cy="1685092"/>
          </a:xfrm>
          <a:prstGeom prst="roundRect">
            <a:avLst>
              <a:gd name="adj" fmla="val 12115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20320" dir="2700000">
              <a:srgbClr val="e5b2b7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1028224" y="55229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Consistent Ratings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013371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3.75 average review rating indicates solid customer satisfaction baseline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2026-01-11T12:00:29Z</dcterms:created>
  <dcterms:modified xsi:type="dcterms:W3CDTF">2026-01-11T12:00:29Z</dcterms:modified>
</cp:coreProperties>
</file>